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handoutMasterIdLst>
    <p:handoutMasterId r:id="rId7"/>
  </p:handout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77" d="100"/>
          <a:sy n="77" d="100"/>
        </p:scale>
        <p:origin x="68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4BC31F0-FBEB-4695-9321-7E0EB2F9A099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53B0AAB-072E-45C1-8729-83BE12B8A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8726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127807E8-642D-438A-B5D0-D8F39F5A52B7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68F6346D-47E5-47FE-B51A-895109663A0A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37844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807E8-642D-438A-B5D0-D8F39F5A52B7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6346D-47E5-47FE-B51A-895109663A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483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807E8-642D-438A-B5D0-D8F39F5A52B7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6346D-47E5-47FE-B51A-895109663A0A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09314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807E8-642D-438A-B5D0-D8F39F5A52B7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6346D-47E5-47FE-B51A-895109663A0A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67510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807E8-642D-438A-B5D0-D8F39F5A52B7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6346D-47E5-47FE-B51A-895109663A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7155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807E8-642D-438A-B5D0-D8F39F5A52B7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6346D-47E5-47FE-B51A-895109663A0A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94180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807E8-642D-438A-B5D0-D8F39F5A52B7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6346D-47E5-47FE-B51A-895109663A0A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33544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807E8-642D-438A-B5D0-D8F39F5A52B7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6346D-47E5-47FE-B51A-895109663A0A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63716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807E8-642D-438A-B5D0-D8F39F5A52B7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6346D-47E5-47FE-B51A-895109663A0A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5893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807E8-642D-438A-B5D0-D8F39F5A52B7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6346D-47E5-47FE-B51A-895109663A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289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807E8-642D-438A-B5D0-D8F39F5A52B7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6346D-47E5-47FE-B51A-895109663A0A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2264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807E8-642D-438A-B5D0-D8F39F5A52B7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6346D-47E5-47FE-B51A-895109663A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746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807E8-642D-438A-B5D0-D8F39F5A52B7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6346D-47E5-47FE-B51A-895109663A0A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6671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807E8-642D-438A-B5D0-D8F39F5A52B7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6346D-47E5-47FE-B51A-895109663A0A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2857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807E8-642D-438A-B5D0-D8F39F5A52B7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6346D-47E5-47FE-B51A-895109663A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736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807E8-642D-438A-B5D0-D8F39F5A52B7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6346D-47E5-47FE-B51A-895109663A0A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71824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807E8-642D-438A-B5D0-D8F39F5A52B7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6346D-47E5-47FE-B51A-895109663A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596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27807E8-642D-438A-B5D0-D8F39F5A52B7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8F6346D-47E5-47FE-B51A-895109663A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27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www.youtube.com/watch?v=ng22Ucr33aw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ng22Ucr33aw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36849" y="6599235"/>
            <a:ext cx="4364790" cy="132080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26" name="Picture 2" descr="https://s-media-cache-ak0.pinimg.com/originals/6b/6b/4c/6b6b4ceab93ea5eca505470138485c6d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835" y="313509"/>
            <a:ext cx="7954028" cy="6191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470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563672"/>
            <a:ext cx="9601196" cy="1722328"/>
          </a:xfrm>
        </p:spPr>
        <p:txBody>
          <a:bodyPr/>
          <a:lstStyle/>
          <a:p>
            <a:r>
              <a:rPr lang="en-US" b="1" i="1" dirty="0"/>
              <a:t>H . I . V . 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2" y="1778695"/>
            <a:ext cx="9601196" cy="4308953"/>
          </a:xfrm>
        </p:spPr>
        <p:txBody>
          <a:bodyPr>
            <a:normAutofit fontScale="85000" lnSpcReduction="20000"/>
          </a:bodyPr>
          <a:lstStyle/>
          <a:p>
            <a:r>
              <a:rPr lang="en-US" sz="5200" b="1" i="1" u="sng" dirty="0"/>
              <a:t>Human Immuno-deficiency </a:t>
            </a:r>
            <a:r>
              <a:rPr lang="en-US" sz="5200" b="1" i="1" u="sng" dirty="0" smtClean="0"/>
              <a:t>Virus</a:t>
            </a:r>
          </a:p>
          <a:p>
            <a:r>
              <a:rPr lang="en-US" dirty="0" smtClean="0"/>
              <a:t>VIRUS</a:t>
            </a:r>
            <a:r>
              <a:rPr lang="en-US" b="1" dirty="0" smtClean="0"/>
              <a:t>: </a:t>
            </a:r>
            <a:r>
              <a:rPr lang="en-US" dirty="0"/>
              <a:t>an infective agent that typically consists of a nucleic acid molecule in a protein coat, is too small to be seen by light microscopy, and is able to multiply only within the living cells of a host.</a:t>
            </a:r>
            <a:endParaRPr lang="en-US" b="1" dirty="0"/>
          </a:p>
          <a:p>
            <a:pPr lvl="1"/>
            <a:r>
              <a:rPr lang="en-US" b="1" i="1" u="sng" dirty="0"/>
              <a:t>Transmitted by </a:t>
            </a:r>
            <a:r>
              <a:rPr lang="en-US" b="1" i="1" u="sng" dirty="0" smtClean="0"/>
              <a:t>these bodily fluids: </a:t>
            </a:r>
            <a:endParaRPr lang="en-US" b="1" i="1" u="sng" dirty="0"/>
          </a:p>
          <a:p>
            <a:pPr lvl="2"/>
            <a:r>
              <a:rPr lang="en-US" b="1" i="1" u="sng" dirty="0"/>
              <a:t>Breast milk</a:t>
            </a:r>
          </a:p>
          <a:p>
            <a:pPr lvl="2"/>
            <a:r>
              <a:rPr lang="en-US" b="1" i="1" u="sng" dirty="0"/>
              <a:t>Blood</a:t>
            </a:r>
          </a:p>
          <a:p>
            <a:pPr lvl="2"/>
            <a:r>
              <a:rPr lang="en-US" b="1" i="1" u="sng" dirty="0"/>
              <a:t>Vaginal fluid</a:t>
            </a:r>
          </a:p>
          <a:p>
            <a:pPr lvl="2"/>
            <a:r>
              <a:rPr lang="en-US" b="1" i="1" u="sng" dirty="0"/>
              <a:t>Semen</a:t>
            </a:r>
          </a:p>
          <a:p>
            <a:r>
              <a:rPr lang="en-US" dirty="0"/>
              <a:t>Accurate </a:t>
            </a:r>
            <a:r>
              <a:rPr lang="en-US" dirty="0" smtClean="0"/>
              <a:t>Test result takes 3 </a:t>
            </a:r>
            <a:r>
              <a:rPr lang="en-US" dirty="0"/>
              <a:t>months</a:t>
            </a:r>
            <a:r>
              <a:rPr lang="en-US" dirty="0" smtClean="0"/>
              <a:t>!  </a:t>
            </a:r>
          </a:p>
          <a:p>
            <a:r>
              <a:rPr lang="en-US" dirty="0" smtClean="0"/>
              <a:t>People that are HIV positive can now live longer,  healthier,  lives when they’re in routine care                     </a:t>
            </a:r>
          </a:p>
          <a:p>
            <a:endParaRPr lang="en-US" dirty="0"/>
          </a:p>
        </p:txBody>
      </p:sp>
      <p:pic>
        <p:nvPicPr>
          <p:cNvPr id="4" name="Picture 3" descr="HIV: infezione di massa in un villaggio della Cambogi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795" y="3231715"/>
            <a:ext cx="3206663" cy="1966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48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607" y="1002081"/>
            <a:ext cx="9601196" cy="1240077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6700" b="1" dirty="0" smtClean="0"/>
              <a:t>T-Cell </a:t>
            </a:r>
            <a:r>
              <a:rPr lang="en-US" sz="6700" b="1" dirty="0"/>
              <a:t>and HIV</a:t>
            </a:r>
            <a:r>
              <a:rPr lang="en-US" sz="6700" dirty="0"/>
              <a:t/>
            </a:r>
            <a:br>
              <a:rPr lang="en-US" sz="6700" dirty="0"/>
            </a:br>
            <a:endParaRPr lang="en-US" sz="67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430049"/>
            <a:ext cx="4718304" cy="3883069"/>
          </a:xfrm>
        </p:spPr>
        <p:txBody>
          <a:bodyPr>
            <a:normAutofit fontScale="62500" lnSpcReduction="20000"/>
          </a:bodyPr>
          <a:lstStyle/>
          <a:p>
            <a:r>
              <a:rPr lang="en-US" sz="3200" dirty="0"/>
              <a:t>T-cells (or T-lymphocytes) are white blood cells that play an important role in the immune system. There are 2 types of T-cells. 1 type has molecules called CD4 on its surface; these `helper' cells orchestrate the body's response to certain micro-organisms such as viruses. The other T-cells, which have a molecule called CD8, destroy cells that are infected &amp; produce antiviral substances. HIV is able to attach itself to the CD4 molecule, allowing the virus to enter &amp; infect these cells, damaging them. The CD4 count is a reflection of how many functional CD4 </a:t>
            </a:r>
            <a:r>
              <a:rPr lang="en-US" sz="3200" dirty="0" smtClean="0"/>
              <a:t>t-cells </a:t>
            </a:r>
            <a:r>
              <a:rPr lang="en-US" sz="3200" dirty="0"/>
              <a:t>are circulating in the blood</a:t>
            </a:r>
            <a:r>
              <a:rPr lang="en-US" sz="3600" dirty="0"/>
              <a:t>.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430049"/>
            <a:ext cx="4718304" cy="3770335"/>
          </a:xfrm>
        </p:spPr>
        <p:txBody>
          <a:bodyPr>
            <a:normAutofit fontScale="62500" lnSpcReduction="20000"/>
          </a:bodyPr>
          <a:lstStyle/>
          <a:p>
            <a:r>
              <a:rPr lang="en-US" sz="3200" b="1" dirty="0"/>
              <a:t>Normal values:</a:t>
            </a:r>
            <a:r>
              <a:rPr lang="en-US" sz="3200" dirty="0"/>
              <a:t> Varies but usually 600 - 1200 in a healthy adult.</a:t>
            </a:r>
          </a:p>
          <a:p>
            <a:r>
              <a:rPr lang="en-US" sz="3200" b="1" dirty="0"/>
              <a:t>Less than 350</a:t>
            </a:r>
            <a:r>
              <a:rPr lang="en-US" sz="3200" dirty="0"/>
              <a:t>: The immune system is somewhat weakened.</a:t>
            </a:r>
          </a:p>
          <a:p>
            <a:r>
              <a:rPr lang="en-US" sz="3200" dirty="0"/>
              <a:t>- Your doctor may consider starting HIV medications and prophylactic antibiotics.</a:t>
            </a:r>
          </a:p>
          <a:p>
            <a:r>
              <a:rPr lang="en-US" sz="3200" b="1" dirty="0"/>
              <a:t>Less than 200</a:t>
            </a:r>
            <a:r>
              <a:rPr lang="en-US" sz="3200" b="1" i="1" dirty="0"/>
              <a:t>:</a:t>
            </a:r>
            <a:r>
              <a:rPr lang="en-US" sz="3200" dirty="0"/>
              <a:t> The person is at a much greater risk of opportunistic infections.</a:t>
            </a:r>
          </a:p>
          <a:p>
            <a:r>
              <a:rPr lang="en-US" sz="3200" dirty="0"/>
              <a:t>- HIV medications and prophylactic antibiotics will be prescribed to help prevent these infections.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808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13151"/>
            <a:ext cx="9601196" cy="1972849"/>
          </a:xfrm>
        </p:spPr>
        <p:txBody>
          <a:bodyPr>
            <a:normAutofit/>
          </a:bodyPr>
          <a:lstStyle/>
          <a:p>
            <a:r>
              <a:rPr lang="en-US" sz="6000" b="1" dirty="0"/>
              <a:t>A . I . D . S . 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1703540"/>
            <a:ext cx="9601196" cy="417232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4000" b="1" i="1" u="sng" dirty="0"/>
              <a:t>Acquired </a:t>
            </a:r>
            <a:r>
              <a:rPr lang="en-US" sz="4000" b="1" i="1" u="sng" dirty="0" err="1"/>
              <a:t>Immuno</a:t>
            </a:r>
            <a:r>
              <a:rPr lang="en-US" sz="4000" b="1" i="1" u="sng" dirty="0"/>
              <a:t> Deficiency </a:t>
            </a:r>
            <a:r>
              <a:rPr lang="en-US" sz="4000" b="1" i="1" u="sng" dirty="0" smtClean="0"/>
              <a:t>Syndrome</a:t>
            </a:r>
          </a:p>
          <a:p>
            <a:r>
              <a:rPr lang="en-US" b="1" dirty="0" smtClean="0"/>
              <a:t>SYNDROME: </a:t>
            </a:r>
            <a:r>
              <a:rPr lang="en-US" i="1" dirty="0"/>
              <a:t> </a:t>
            </a:r>
            <a:r>
              <a:rPr lang="en-US" dirty="0"/>
              <a:t>a group of symptoms that together </a:t>
            </a:r>
            <a:r>
              <a:rPr lang="en-US" dirty="0" smtClean="0"/>
              <a:t>are characteristics</a:t>
            </a:r>
            <a:r>
              <a:rPr lang="en-US" dirty="0"/>
              <a:t> of a specific disorder, disease, or the like.</a:t>
            </a:r>
            <a:endParaRPr lang="en-US" b="1" dirty="0" smtClean="0"/>
          </a:p>
          <a:p>
            <a:r>
              <a:rPr lang="en-US" b="1" dirty="0" smtClean="0"/>
              <a:t>HIV </a:t>
            </a:r>
            <a:r>
              <a:rPr lang="en-US" b="1" dirty="0"/>
              <a:t>is the virus that causes AIDS  </a:t>
            </a:r>
          </a:p>
          <a:p>
            <a:r>
              <a:rPr lang="en-US" b="1" i="1" u="sng" dirty="0"/>
              <a:t>AIDS is diagnosed when T-cell count is below </a:t>
            </a:r>
            <a:r>
              <a:rPr lang="en-US" b="1" i="1" u="sng" dirty="0" smtClean="0"/>
              <a:t>200 per cubic ml </a:t>
            </a:r>
            <a:r>
              <a:rPr lang="en-US" b="1" i="1" u="sng" dirty="0"/>
              <a:t>of </a:t>
            </a:r>
            <a:r>
              <a:rPr lang="en-US" b="1" i="1" u="sng" dirty="0" smtClean="0"/>
              <a:t>blood</a:t>
            </a:r>
          </a:p>
          <a:p>
            <a:r>
              <a:rPr lang="en-US" smtClean="0"/>
              <a:t>Without </a:t>
            </a:r>
            <a:r>
              <a:rPr lang="en-US" dirty="0"/>
              <a:t>treatment, people who progress to </a:t>
            </a:r>
            <a:r>
              <a:rPr lang="en-US" b="1" dirty="0"/>
              <a:t>AIDS</a:t>
            </a:r>
            <a:r>
              <a:rPr lang="en-US" dirty="0"/>
              <a:t> typically survive about 3 years. Once you have a dangerous opportunistic illness, life-expectancy without treatment falls to about 1 year. </a:t>
            </a:r>
            <a:endParaRPr lang="en-US" dirty="0" smtClean="0"/>
          </a:p>
          <a:p>
            <a:r>
              <a:rPr lang="en-US" dirty="0" smtClean="0">
                <a:hlinkClick r:id="rId2"/>
              </a:rPr>
              <a:t>https://www.youtube.com/watch?v=ng22Ucr33aw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7699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arlie Sheen’s Doctor_ Charlie Has Contracted HIV_ ‘Does Not Have AIDS’ _ TODA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41625" y="1600200"/>
            <a:ext cx="6507163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350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345</TotalTime>
  <Words>285</Words>
  <Application>Microsoft Office PowerPoint</Application>
  <PresentationFormat>Widescreen</PresentationFormat>
  <Paragraphs>24</Paragraphs>
  <Slides>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Garamond</vt:lpstr>
      <vt:lpstr>Organic</vt:lpstr>
      <vt:lpstr>PowerPoint Presentation</vt:lpstr>
      <vt:lpstr>H . I . V . </vt:lpstr>
      <vt:lpstr> T-Cell and HIV </vt:lpstr>
      <vt:lpstr>A . I . D . S . </vt:lpstr>
      <vt:lpstr>PowerPoint Presentation</vt:lpstr>
    </vt:vector>
  </TitlesOfParts>
  <Company>Anoka-Hennepin ISD11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HIV/ AIDS</dc:title>
  <dc:creator>Olson, Christina</dc:creator>
  <cp:lastModifiedBy>Olson, Christina</cp:lastModifiedBy>
  <cp:revision>11</cp:revision>
  <cp:lastPrinted>2017-02-28T15:15:35Z</cp:lastPrinted>
  <dcterms:created xsi:type="dcterms:W3CDTF">2017-02-28T13:51:09Z</dcterms:created>
  <dcterms:modified xsi:type="dcterms:W3CDTF">2017-03-01T15:05:22Z</dcterms:modified>
</cp:coreProperties>
</file>